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9"/>
  </p:notesMasterIdLst>
  <p:sldIdLst>
    <p:sldId id="256" r:id="rId5"/>
    <p:sldId id="262" r:id="rId6"/>
    <p:sldId id="263" r:id="rId7"/>
    <p:sldId id="264" r:id="rId8"/>
    <p:sldId id="27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61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D3966-157C-4515-9631-6102DFF4D1A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2D742-040B-4655-9A83-5E2EBC5F8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5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2FA8-F28B-464A-9208-CB0C4F7D9E3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1BEE-61E0-4280-AF18-FF121648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2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2FA8-F28B-464A-9208-CB0C4F7D9E3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1BEE-61E0-4280-AF18-FF121648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7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2FA8-F28B-464A-9208-CB0C4F7D9E3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1BEE-61E0-4280-AF18-FF121648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2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2FA8-F28B-464A-9208-CB0C4F7D9E3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1BEE-61E0-4280-AF18-FF121648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2FA8-F28B-464A-9208-CB0C4F7D9E3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1BEE-61E0-4280-AF18-FF121648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7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2FA8-F28B-464A-9208-CB0C4F7D9E3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1BEE-61E0-4280-AF18-FF121648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4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2FA8-F28B-464A-9208-CB0C4F7D9E3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1BEE-61E0-4280-AF18-FF121648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0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2FA8-F28B-464A-9208-CB0C4F7D9E3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1BEE-61E0-4280-AF18-FF121648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2FA8-F28B-464A-9208-CB0C4F7D9E3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1BEE-61E0-4280-AF18-FF121648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6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2FA8-F28B-464A-9208-CB0C4F7D9E3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1BEE-61E0-4280-AF18-FF121648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2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2FA8-F28B-464A-9208-CB0C4F7D9E3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1BEE-61E0-4280-AF18-FF121648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2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B2FA8-F28B-464A-9208-CB0C4F7D9E3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71BEE-61E0-4280-AF18-FF121648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1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hyperlink" Target="https://mularkorpuss.rta.lv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7" Type="http://schemas.openxmlformats.org/officeDocument/2006/relationships/image" Target="../media/image11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hyperlink" Target="https://www.lakuga.lv/2022/05/10/latgalisu-rokstu-voludys-nudarbeiba-i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7504" y="1412775"/>
            <a:ext cx="8928992" cy="3451231"/>
          </a:xfrm>
        </p:spPr>
        <p:txBody>
          <a:bodyPr>
            <a:normAutofit fontScale="90000"/>
          </a:bodyPr>
          <a:lstStyle/>
          <a:p>
            <a:r>
              <a:rPr lang="lv-LV" sz="4000" b="1" dirty="0">
                <a:solidFill>
                  <a:schemeClr val="bg1"/>
                </a:solidFill>
              </a:rPr>
              <a:t>Teksts </a:t>
            </a:r>
            <a:br>
              <a:rPr lang="lv-LV" sz="4000" b="1" dirty="0">
                <a:solidFill>
                  <a:schemeClr val="bg1"/>
                </a:solidFill>
              </a:rPr>
            </a:br>
            <a:r>
              <a:rPr lang="lv-LV" sz="4000" b="1" dirty="0" err="1" smtClean="0">
                <a:solidFill>
                  <a:schemeClr val="bg1"/>
                </a:solidFill>
              </a:rPr>
              <a:t>Vuords</a:t>
            </a:r>
            <a:r>
              <a:rPr lang="lv-LV" sz="4000" b="1" dirty="0" smtClean="0">
                <a:solidFill>
                  <a:schemeClr val="bg1"/>
                </a:solidFill>
              </a:rPr>
              <a:t> i </a:t>
            </a:r>
            <a:r>
              <a:rPr lang="lv-LV" sz="4000" b="1" dirty="0" err="1" smtClean="0">
                <a:solidFill>
                  <a:schemeClr val="bg1"/>
                </a:solidFill>
              </a:rPr>
              <a:t>tuo</a:t>
            </a:r>
            <a:r>
              <a:rPr lang="lv-LV" sz="4000" b="1" dirty="0" smtClean="0">
                <a:solidFill>
                  <a:schemeClr val="bg1"/>
                </a:solidFill>
              </a:rPr>
              <a:t> </a:t>
            </a:r>
            <a:r>
              <a:rPr lang="lv-LV" sz="4000" b="1" dirty="0" err="1" smtClean="0">
                <a:solidFill>
                  <a:schemeClr val="bg1"/>
                </a:solidFill>
              </a:rPr>
              <a:t>nūzeime</a:t>
            </a:r>
            <a:r>
              <a:rPr lang="lv-LV" sz="4000" b="1" dirty="0" smtClean="0">
                <a:solidFill>
                  <a:schemeClr val="bg1"/>
                </a:solidFill>
              </a:rPr>
              <a:t> </a:t>
            </a:r>
            <a:br>
              <a:rPr lang="lv-LV" sz="4000" b="1" dirty="0" smtClean="0">
                <a:solidFill>
                  <a:schemeClr val="bg1"/>
                </a:solidFill>
              </a:rPr>
            </a:br>
            <a:r>
              <a:rPr lang="lv-LV" sz="4000" b="1" dirty="0" err="1" smtClean="0">
                <a:solidFill>
                  <a:schemeClr val="bg1"/>
                </a:solidFill>
              </a:rPr>
              <a:t>nūvoda</a:t>
            </a:r>
            <a:r>
              <a:rPr lang="lv-LV" sz="4000" b="1" dirty="0" smtClean="0">
                <a:solidFill>
                  <a:schemeClr val="bg1"/>
                </a:solidFill>
              </a:rPr>
              <a:t> </a:t>
            </a:r>
            <a:r>
              <a:rPr lang="lv-LV" sz="4000" b="1" dirty="0" err="1" smtClean="0">
                <a:solidFill>
                  <a:schemeClr val="bg1"/>
                </a:solidFill>
              </a:rPr>
              <a:t>izpietis</a:t>
            </a:r>
            <a:r>
              <a:rPr lang="lv-LV" sz="4000" b="1" dirty="0" smtClean="0">
                <a:solidFill>
                  <a:schemeClr val="bg1"/>
                </a:solidFill>
              </a:rPr>
              <a:t> </a:t>
            </a:r>
            <a:r>
              <a:rPr lang="lv-LV" sz="4000" b="1" dirty="0">
                <a:solidFill>
                  <a:schemeClr val="bg1"/>
                </a:solidFill>
              </a:rPr>
              <a:t>kontekstā</a:t>
            </a:r>
            <a:br>
              <a:rPr lang="lv-LV" sz="4000" b="1" dirty="0">
                <a:solidFill>
                  <a:schemeClr val="bg1"/>
                </a:solidFill>
              </a:rPr>
            </a:br>
            <a:r>
              <a:rPr lang="lv-LV" sz="4000" b="1" dirty="0" err="1" smtClean="0">
                <a:solidFill>
                  <a:schemeClr val="bg1"/>
                </a:solidFill>
              </a:rPr>
              <a:t>Volūdu</a:t>
            </a:r>
            <a:r>
              <a:rPr lang="lv-LV" sz="4000" b="1" dirty="0" smtClean="0">
                <a:solidFill>
                  <a:schemeClr val="bg1"/>
                </a:solidFill>
              </a:rPr>
              <a:t> </a:t>
            </a:r>
            <a:r>
              <a:rPr lang="lv-LV" sz="4000" b="1" dirty="0">
                <a:solidFill>
                  <a:schemeClr val="bg1"/>
                </a:solidFill>
              </a:rPr>
              <a:t>korpusi</a:t>
            </a:r>
            <a:br>
              <a:rPr lang="lv-LV" sz="4000" b="1" dirty="0">
                <a:solidFill>
                  <a:schemeClr val="bg1"/>
                </a:solidFill>
              </a:rPr>
            </a:br>
            <a:r>
              <a:rPr lang="lv-LV" sz="4000" b="1" dirty="0" err="1" smtClean="0">
                <a:solidFill>
                  <a:schemeClr val="bg1"/>
                </a:solidFill>
              </a:rPr>
              <a:t>Školāns</a:t>
            </a:r>
            <a:r>
              <a:rPr lang="lv-LV" sz="4000" b="1" dirty="0" smtClean="0">
                <a:solidFill>
                  <a:schemeClr val="bg1"/>
                </a:solidFill>
              </a:rPr>
              <a:t> </a:t>
            </a:r>
            <a:r>
              <a:rPr lang="lv-LV" sz="4000" b="1" dirty="0">
                <a:solidFill>
                  <a:schemeClr val="bg1"/>
                </a:solidFill>
              </a:rPr>
              <a:t>– </a:t>
            </a:r>
            <a:r>
              <a:rPr lang="lv-LV" sz="4000" b="1" dirty="0" err="1" smtClean="0">
                <a:solidFill>
                  <a:schemeClr val="bg1"/>
                </a:solidFill>
              </a:rPr>
              <a:t>aktivs</a:t>
            </a:r>
            <a:r>
              <a:rPr lang="lv-LV" sz="4000" b="1" dirty="0" smtClean="0">
                <a:solidFill>
                  <a:schemeClr val="bg1"/>
                </a:solidFill>
              </a:rPr>
              <a:t> </a:t>
            </a:r>
            <a:r>
              <a:rPr lang="lv-LV" sz="4000" b="1" dirty="0" err="1" smtClean="0">
                <a:solidFill>
                  <a:schemeClr val="bg1"/>
                </a:solidFill>
              </a:rPr>
              <a:t>volūdys</a:t>
            </a:r>
            <a:r>
              <a:rPr lang="lv-LV" sz="4000" b="1" dirty="0" smtClean="0">
                <a:solidFill>
                  <a:schemeClr val="bg1"/>
                </a:solidFill>
              </a:rPr>
              <a:t> </a:t>
            </a:r>
            <a:r>
              <a:rPr lang="lv-LV" sz="4000" b="1" dirty="0" err="1" smtClean="0">
                <a:solidFill>
                  <a:schemeClr val="bg1"/>
                </a:solidFill>
              </a:rPr>
              <a:t>atkluojiejs</a:t>
            </a:r>
            <a:r>
              <a:rPr lang="lv-LV" dirty="0"/>
              <a:t/>
            </a:r>
            <a:br>
              <a:rPr lang="lv-LV" dirty="0"/>
            </a:br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-612576" y="5301208"/>
            <a:ext cx="6400800" cy="1057672"/>
          </a:xfrm>
        </p:spPr>
        <p:txBody>
          <a:bodyPr>
            <a:normAutofit/>
          </a:bodyPr>
          <a:lstStyle/>
          <a:p>
            <a:r>
              <a:rPr lang="lv-LV" sz="2800" dirty="0">
                <a:solidFill>
                  <a:schemeClr val="bg1">
                    <a:lumMod val="85000"/>
                  </a:schemeClr>
                </a:solidFill>
              </a:rPr>
              <a:t>p</a:t>
            </a:r>
            <a:r>
              <a:rPr lang="lv-LV" sz="2800" dirty="0" smtClean="0">
                <a:solidFill>
                  <a:schemeClr val="bg1">
                    <a:lumMod val="85000"/>
                  </a:schemeClr>
                </a:solidFill>
              </a:rPr>
              <a:t>rof. Sanita Martena</a:t>
            </a:r>
            <a:endParaRPr lang="lv-LV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68544"/>
            <a:ext cx="1800200" cy="7532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552" y="614975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solidFill>
                  <a:schemeClr val="bg1"/>
                </a:solidFill>
              </a:rPr>
              <a:t>Valsts pētījumu programmas “Humanitāro zinātņu digitālie resursi” projekts “Digitālie resursi humanitārajām zinātnēm : integrācija un attīstība”, Nr. VPP-IZM-DH-2020/1-0001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91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4752"/>
            <a:ext cx="9144000" cy="482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86700" cy="994172"/>
          </a:xfrm>
        </p:spPr>
        <p:txBody>
          <a:bodyPr/>
          <a:lstStyle/>
          <a:p>
            <a:r>
              <a:rPr lang="lv-LV" b="1" dirty="0" err="1" smtClean="0">
                <a:solidFill>
                  <a:schemeClr val="accent2"/>
                </a:solidFill>
              </a:rPr>
              <a:t>Bārzs</a:t>
            </a:r>
            <a:r>
              <a:rPr lang="lv-LV" b="1" dirty="0" smtClean="0">
                <a:solidFill>
                  <a:schemeClr val="accent2"/>
                </a:solidFill>
              </a:rPr>
              <a:t>: </a:t>
            </a:r>
            <a:r>
              <a:rPr lang="lv-LV" b="1" dirty="0" err="1" smtClean="0">
                <a:solidFill>
                  <a:schemeClr val="accent2"/>
                </a:solidFill>
              </a:rPr>
              <a:t>Simboliskuo</a:t>
            </a:r>
            <a:r>
              <a:rPr lang="lv-LV" b="1" dirty="0" smtClean="0">
                <a:solidFill>
                  <a:schemeClr val="accent2"/>
                </a:solidFill>
              </a:rPr>
              <a:t> </a:t>
            </a:r>
            <a:r>
              <a:rPr lang="lv-LV" b="1" dirty="0" err="1" smtClean="0">
                <a:solidFill>
                  <a:schemeClr val="accent2"/>
                </a:solidFill>
              </a:rPr>
              <a:t>nūzeime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8" y="2013312"/>
            <a:ext cx="8899791" cy="1703720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509120"/>
            <a:ext cx="6620424" cy="220831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1520" y="2276872"/>
            <a:ext cx="8856984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>
                <a:solidFill>
                  <a:schemeClr val="accent2"/>
                </a:solidFill>
              </a:rPr>
              <a:t> </a:t>
            </a:r>
            <a:r>
              <a:rPr lang="lv-LV" b="1" dirty="0">
                <a:solidFill>
                  <a:schemeClr val="accent2"/>
                </a:solidFill>
              </a:rPr>
              <a:t/>
            </a:r>
            <a:br>
              <a:rPr lang="lv-LV" b="1" dirty="0">
                <a:solidFill>
                  <a:schemeClr val="accent2"/>
                </a:solidFill>
              </a:rPr>
            </a:br>
            <a:r>
              <a:rPr lang="lv-LV" dirty="0" smtClean="0">
                <a:solidFill>
                  <a:schemeClr val="accent2"/>
                </a:solidFill>
                <a:hlinkClick r:id="rId2"/>
              </a:rPr>
              <a:t>https</a:t>
            </a:r>
            <a:r>
              <a:rPr lang="lv-LV" dirty="0">
                <a:solidFill>
                  <a:schemeClr val="accent2"/>
                </a:solidFill>
                <a:hlinkClick r:id="rId2"/>
              </a:rPr>
              <a:t>://</a:t>
            </a:r>
            <a:r>
              <a:rPr lang="lv-LV" dirty="0" smtClean="0">
                <a:solidFill>
                  <a:schemeClr val="accent2"/>
                </a:solidFill>
                <a:hlinkClick r:id="rId2"/>
              </a:rPr>
              <a:t>mularkorpuss.rta.lv</a:t>
            </a:r>
            <a:r>
              <a:rPr lang="lv-LV" dirty="0" smtClean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18" y="3140462"/>
            <a:ext cx="8157950" cy="1563959"/>
          </a:xfrm>
        </p:spPr>
      </p:pic>
    </p:spTree>
    <p:extLst>
      <p:ext uri="{BB962C8B-B14F-4D97-AF65-F5344CB8AC3E}">
        <p14:creationId xmlns:p14="http://schemas.microsoft.com/office/powerpoint/2010/main" val="26321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28" y="857251"/>
            <a:ext cx="7886700" cy="994172"/>
          </a:xfrm>
        </p:spPr>
        <p:txBody>
          <a:bodyPr/>
          <a:lstStyle/>
          <a:p>
            <a:r>
              <a:rPr lang="lv-LV" b="1" dirty="0" smtClean="0">
                <a:solidFill>
                  <a:schemeClr val="accent1"/>
                </a:solidFill>
              </a:rPr>
              <a:t>bērzs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12" y="1994675"/>
            <a:ext cx="7229333" cy="3774838"/>
          </a:xfrm>
        </p:spPr>
      </p:pic>
    </p:spTree>
    <p:extLst>
      <p:ext uri="{BB962C8B-B14F-4D97-AF65-F5344CB8AC3E}">
        <p14:creationId xmlns:p14="http://schemas.microsoft.com/office/powerpoint/2010/main" val="4700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/>
          </a:bodyPr>
          <a:lstStyle/>
          <a:p>
            <a:r>
              <a:rPr lang="lv-LV" sz="4000" dirty="0" err="1" smtClean="0">
                <a:solidFill>
                  <a:schemeClr val="bg1"/>
                </a:solidFill>
              </a:rPr>
              <a:t>Paļdis</a:t>
            </a:r>
            <a:r>
              <a:rPr lang="lv-LV" sz="4000" dirty="0" smtClean="0">
                <a:solidFill>
                  <a:schemeClr val="bg1"/>
                </a:solidFill>
              </a:rPr>
              <a:t> </a:t>
            </a:r>
            <a:r>
              <a:rPr lang="lv-LV" sz="4000" dirty="0">
                <a:solidFill>
                  <a:schemeClr val="bg1"/>
                </a:solidFill>
              </a:rPr>
              <a:t>par </a:t>
            </a:r>
            <a:r>
              <a:rPr lang="lv-LV" sz="4000" smtClean="0">
                <a:solidFill>
                  <a:schemeClr val="bg1"/>
                </a:solidFill>
              </a:rPr>
              <a:t>viereibu</a:t>
            </a:r>
            <a:r>
              <a:rPr lang="lv-LV" sz="4000" dirty="0">
                <a:solidFill>
                  <a:schemeClr val="bg1"/>
                </a:solidFill>
              </a:rPr>
              <a:t>!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1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/>
          <a:lstStyle/>
          <a:p>
            <a:r>
              <a:rPr lang="lv-LV" b="1" dirty="0" smtClean="0">
                <a:solidFill>
                  <a:schemeClr val="accent3"/>
                </a:solidFill>
              </a:rPr>
              <a:t>Saturs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741987"/>
          </a:xfrm>
        </p:spPr>
        <p:txBody>
          <a:bodyPr/>
          <a:lstStyle/>
          <a:p>
            <a:r>
              <a:rPr lang="lv-LV" dirty="0">
                <a:solidFill>
                  <a:schemeClr val="tx2"/>
                </a:solidFill>
              </a:rPr>
              <a:t>Latvīšu </a:t>
            </a:r>
            <a:r>
              <a:rPr lang="lv-LV" dirty="0" err="1">
                <a:solidFill>
                  <a:schemeClr val="tx2"/>
                </a:solidFill>
              </a:rPr>
              <a:t>literaruo</a:t>
            </a:r>
            <a:r>
              <a:rPr lang="lv-LV" dirty="0">
                <a:solidFill>
                  <a:schemeClr val="tx2"/>
                </a:solidFill>
              </a:rPr>
              <a:t> </a:t>
            </a:r>
            <a:r>
              <a:rPr lang="lv-LV" dirty="0" err="1">
                <a:solidFill>
                  <a:schemeClr val="tx2"/>
                </a:solidFill>
              </a:rPr>
              <a:t>volūda</a:t>
            </a:r>
            <a:r>
              <a:rPr lang="lv-LV" dirty="0">
                <a:solidFill>
                  <a:schemeClr val="tx2"/>
                </a:solidFill>
              </a:rPr>
              <a:t> i latgalīšu </a:t>
            </a:r>
            <a:r>
              <a:rPr lang="lv-LV" dirty="0" err="1">
                <a:solidFill>
                  <a:schemeClr val="tx2"/>
                </a:solidFill>
              </a:rPr>
              <a:t>rokstu</a:t>
            </a:r>
            <a:r>
              <a:rPr lang="lv-LV" dirty="0">
                <a:solidFill>
                  <a:schemeClr val="tx2"/>
                </a:solidFill>
              </a:rPr>
              <a:t> </a:t>
            </a:r>
            <a:r>
              <a:rPr lang="lv-LV" dirty="0" err="1">
                <a:solidFill>
                  <a:schemeClr val="tx2"/>
                </a:solidFill>
              </a:rPr>
              <a:t>volūda</a:t>
            </a:r>
            <a:r>
              <a:rPr lang="lv-LV" dirty="0">
                <a:solidFill>
                  <a:schemeClr val="tx2"/>
                </a:solidFill>
              </a:rPr>
              <a:t>: </a:t>
            </a:r>
            <a:r>
              <a:rPr lang="lv-LV" dirty="0" err="1">
                <a:solidFill>
                  <a:schemeClr val="tx2"/>
                </a:solidFill>
              </a:rPr>
              <a:t>muoceibu</a:t>
            </a:r>
            <a:r>
              <a:rPr lang="lv-LV" dirty="0">
                <a:solidFill>
                  <a:schemeClr val="tx2"/>
                </a:solidFill>
              </a:rPr>
              <a:t> standartu </a:t>
            </a:r>
            <a:r>
              <a:rPr lang="lv-LV" dirty="0" err="1">
                <a:solidFill>
                  <a:schemeClr val="tx2"/>
                </a:solidFill>
              </a:rPr>
              <a:t>praseibys</a:t>
            </a:r>
            <a:endParaRPr lang="lv-LV" dirty="0">
              <a:solidFill>
                <a:schemeClr val="tx2"/>
              </a:solidFill>
            </a:endParaRPr>
          </a:p>
          <a:p>
            <a:r>
              <a:rPr lang="lv-LV" dirty="0" err="1">
                <a:solidFill>
                  <a:schemeClr val="tx2"/>
                </a:solidFill>
              </a:rPr>
              <a:t>Vacumpūsms</a:t>
            </a:r>
            <a:r>
              <a:rPr lang="lv-LV" dirty="0">
                <a:solidFill>
                  <a:schemeClr val="tx2"/>
                </a:solidFill>
              </a:rPr>
              <a:t>: 4.-9. klase</a:t>
            </a:r>
          </a:p>
          <a:p>
            <a:r>
              <a:rPr lang="lv-LV" dirty="0" err="1">
                <a:solidFill>
                  <a:schemeClr val="tx2"/>
                </a:solidFill>
              </a:rPr>
              <a:t>Volūdu</a:t>
            </a:r>
            <a:r>
              <a:rPr lang="lv-LV" dirty="0">
                <a:solidFill>
                  <a:schemeClr val="tx2"/>
                </a:solidFill>
              </a:rPr>
              <a:t> korpusi </a:t>
            </a:r>
            <a:r>
              <a:rPr lang="lv-LV" dirty="0" err="1">
                <a:solidFill>
                  <a:schemeClr val="tx2"/>
                </a:solidFill>
              </a:rPr>
              <a:t>kai</a:t>
            </a:r>
            <a:r>
              <a:rPr lang="lv-LV" dirty="0">
                <a:solidFill>
                  <a:schemeClr val="tx2"/>
                </a:solidFill>
              </a:rPr>
              <a:t> </a:t>
            </a:r>
            <a:r>
              <a:rPr lang="lv-LV" dirty="0" smtClean="0">
                <a:solidFill>
                  <a:schemeClr val="tx2"/>
                </a:solidFill>
              </a:rPr>
              <a:t>resurss </a:t>
            </a:r>
            <a:endParaRPr lang="lv-LV" dirty="0">
              <a:solidFill>
                <a:schemeClr val="tx2"/>
              </a:solidFill>
            </a:endParaRPr>
          </a:p>
          <a:p>
            <a:r>
              <a:rPr lang="lv-LV" dirty="0" smtClean="0">
                <a:solidFill>
                  <a:schemeClr val="tx2"/>
                </a:solidFill>
              </a:rPr>
              <a:t>Temati: </a:t>
            </a:r>
            <a:r>
              <a:rPr lang="lv-LV" dirty="0" err="1" smtClean="0">
                <a:solidFill>
                  <a:schemeClr val="tx2"/>
                </a:solidFill>
              </a:rPr>
              <a:t>vuords</a:t>
            </a:r>
            <a:r>
              <a:rPr lang="lv-LV" dirty="0" smtClean="0">
                <a:solidFill>
                  <a:schemeClr val="tx2"/>
                </a:solidFill>
              </a:rPr>
              <a:t> i </a:t>
            </a:r>
            <a:r>
              <a:rPr lang="lv-LV" dirty="0" err="1" smtClean="0">
                <a:solidFill>
                  <a:schemeClr val="tx2"/>
                </a:solidFill>
              </a:rPr>
              <a:t>tuo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nūzeime</a:t>
            </a:r>
            <a:r>
              <a:rPr lang="lv-LV" dirty="0" smtClean="0">
                <a:solidFill>
                  <a:schemeClr val="tx2"/>
                </a:solidFill>
              </a:rPr>
              <a:t>, vītu </a:t>
            </a:r>
            <a:r>
              <a:rPr lang="lv-LV" dirty="0" err="1" smtClean="0">
                <a:solidFill>
                  <a:schemeClr val="tx2"/>
                </a:solidFill>
              </a:rPr>
              <a:t>nūsaukumi</a:t>
            </a:r>
            <a:r>
              <a:rPr lang="lv-LV" dirty="0" smtClean="0">
                <a:solidFill>
                  <a:schemeClr val="tx2"/>
                </a:solidFill>
              </a:rPr>
              <a:t>, gramatika, </a:t>
            </a:r>
            <a:r>
              <a:rPr lang="lv-LV" dirty="0" err="1" smtClean="0">
                <a:solidFill>
                  <a:schemeClr val="tx2"/>
                </a:solidFill>
              </a:rPr>
              <a:t>runuotuo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>
                <a:solidFill>
                  <a:schemeClr val="tx2"/>
                </a:solidFill>
              </a:rPr>
              <a:t>i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rokstu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volūda</a:t>
            </a:r>
            <a:endParaRPr lang="lv-LV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lv-LV" b="1" dirty="0" err="1" smtClean="0">
                <a:solidFill>
                  <a:schemeClr val="accent3"/>
                </a:solidFill>
              </a:rPr>
              <a:t>Lokalajā</a:t>
            </a:r>
            <a:r>
              <a:rPr lang="lv-LV" b="1" dirty="0" smtClean="0">
                <a:solidFill>
                  <a:schemeClr val="accent3"/>
                </a:solidFill>
              </a:rPr>
              <a:t> </a:t>
            </a:r>
            <a:r>
              <a:rPr lang="lv-LV" b="1" dirty="0" smtClean="0">
                <a:solidFill>
                  <a:schemeClr val="accent3"/>
                </a:solidFill>
              </a:rPr>
              <a:t>vidē </a:t>
            </a:r>
            <a:r>
              <a:rPr lang="lv-LV" b="1" dirty="0" err="1" smtClean="0">
                <a:solidFill>
                  <a:schemeClr val="accent3"/>
                </a:solidFill>
              </a:rPr>
              <a:t>balsteits</a:t>
            </a:r>
            <a:r>
              <a:rPr lang="lv-LV" b="1" dirty="0" smtClean="0">
                <a:solidFill>
                  <a:schemeClr val="accent3"/>
                </a:solidFill>
              </a:rPr>
              <a:t> </a:t>
            </a:r>
            <a:r>
              <a:rPr lang="lv-LV" b="1" dirty="0" err="1" smtClean="0">
                <a:solidFill>
                  <a:schemeClr val="accent3"/>
                </a:solidFill>
              </a:rPr>
              <a:t>vuiceibu</a:t>
            </a:r>
            <a:r>
              <a:rPr lang="lv-LV" b="1" dirty="0" smtClean="0">
                <a:solidFill>
                  <a:schemeClr val="accent3"/>
                </a:solidFill>
              </a:rPr>
              <a:t> process</a:t>
            </a:r>
            <a:br>
              <a:rPr lang="lv-LV" b="1" dirty="0" smtClean="0">
                <a:solidFill>
                  <a:schemeClr val="accent3"/>
                </a:solidFill>
              </a:rPr>
            </a:br>
            <a:r>
              <a:rPr lang="lv-LV" dirty="0">
                <a:solidFill>
                  <a:schemeClr val="accent3"/>
                </a:solidFill>
              </a:rPr>
              <a:t>(</a:t>
            </a:r>
            <a:r>
              <a:rPr lang="lv-LV" i="1" dirty="0" err="1" smtClean="0">
                <a:solidFill>
                  <a:schemeClr val="accent3"/>
                </a:solidFill>
              </a:rPr>
              <a:t>Place-based</a:t>
            </a:r>
            <a:r>
              <a:rPr lang="lv-LV" i="1" dirty="0" smtClean="0">
                <a:solidFill>
                  <a:schemeClr val="accent3"/>
                </a:solidFill>
              </a:rPr>
              <a:t> </a:t>
            </a:r>
            <a:r>
              <a:rPr lang="lv-LV" i="1" dirty="0" err="1" smtClean="0">
                <a:solidFill>
                  <a:schemeClr val="accent3"/>
                </a:solidFill>
              </a:rPr>
              <a:t>education</a:t>
            </a:r>
            <a:r>
              <a:rPr lang="lv-LV" dirty="0" smtClean="0">
                <a:solidFill>
                  <a:schemeClr val="accent3"/>
                </a:solidFill>
              </a:rPr>
              <a:t>)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25963"/>
          </a:xfrm>
        </p:spPr>
        <p:txBody>
          <a:bodyPr>
            <a:normAutofit/>
          </a:bodyPr>
          <a:lstStyle/>
          <a:p>
            <a:r>
              <a:rPr lang="lv-LV" dirty="0" smtClean="0">
                <a:solidFill>
                  <a:schemeClr val="tx2"/>
                </a:solidFill>
              </a:rPr>
              <a:t>Saikne ar </a:t>
            </a:r>
            <a:r>
              <a:rPr lang="lv-LV" dirty="0" err="1" smtClean="0">
                <a:solidFill>
                  <a:schemeClr val="tx2"/>
                </a:solidFill>
              </a:rPr>
              <a:t>školānu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pīredzi</a:t>
            </a:r>
            <a:r>
              <a:rPr lang="lv-LV" dirty="0" smtClean="0">
                <a:solidFill>
                  <a:schemeClr val="tx2"/>
                </a:solidFill>
              </a:rPr>
              <a:t> jūs </a:t>
            </a:r>
            <a:r>
              <a:rPr lang="lv-LV" dirty="0" err="1" smtClean="0">
                <a:solidFill>
                  <a:schemeClr val="tx2"/>
                </a:solidFill>
              </a:rPr>
              <a:t>dzeivisvītā</a:t>
            </a:r>
            <a:r>
              <a:rPr lang="lv-LV" dirty="0" smtClean="0">
                <a:solidFill>
                  <a:schemeClr val="tx2"/>
                </a:solidFill>
              </a:rPr>
              <a:t>.</a:t>
            </a:r>
            <a:endParaRPr lang="lv-LV" dirty="0">
              <a:solidFill>
                <a:schemeClr val="tx2"/>
              </a:solidFill>
            </a:endParaRPr>
          </a:p>
          <a:p>
            <a:r>
              <a:rPr lang="lv-LV" dirty="0" err="1" smtClean="0">
                <a:solidFill>
                  <a:schemeClr val="tx2"/>
                </a:solidFill>
              </a:rPr>
              <a:t>Savīnoj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pīredzi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vītejā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kūpīnā</a:t>
            </a:r>
            <a:r>
              <a:rPr lang="lv-LV" dirty="0" smtClean="0">
                <a:solidFill>
                  <a:schemeClr val="tx2"/>
                </a:solidFill>
              </a:rPr>
              <a:t> ar </a:t>
            </a:r>
            <a:r>
              <a:rPr lang="lv-LV" dirty="0" err="1" smtClean="0">
                <a:solidFill>
                  <a:schemeClr val="tx2"/>
                </a:solidFill>
              </a:rPr>
              <a:t>muoceibu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programmys</a:t>
            </a:r>
            <a:r>
              <a:rPr lang="lv-LV" dirty="0" smtClean="0">
                <a:solidFill>
                  <a:schemeClr val="tx2"/>
                </a:solidFill>
              </a:rPr>
              <a:t> saturu.</a:t>
            </a:r>
          </a:p>
          <a:p>
            <a:r>
              <a:rPr lang="lv-LV" dirty="0" err="1" smtClean="0">
                <a:solidFill>
                  <a:schemeClr val="tx2"/>
                </a:solidFill>
              </a:rPr>
              <a:t>Aktiva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lokaluos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vidis</a:t>
            </a:r>
            <a:r>
              <a:rPr lang="lv-LV" dirty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izzynuošona</a:t>
            </a:r>
            <a:r>
              <a:rPr lang="lv-LV" dirty="0" smtClean="0">
                <a:solidFill>
                  <a:schemeClr val="tx2"/>
                </a:solidFill>
              </a:rPr>
              <a:t> autentiskā </a:t>
            </a:r>
            <a:r>
              <a:rPr lang="lv-LV" dirty="0" err="1" smtClean="0">
                <a:solidFill>
                  <a:schemeClr val="tx2"/>
                </a:solidFill>
              </a:rPr>
              <a:t>uorpus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školys</a:t>
            </a:r>
            <a:r>
              <a:rPr lang="lv-LV" dirty="0" smtClean="0">
                <a:solidFill>
                  <a:schemeClr val="tx2"/>
                </a:solidFill>
              </a:rPr>
              <a:t> vidē.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98" y="1058059"/>
            <a:ext cx="6871037" cy="114816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8" y="2468796"/>
            <a:ext cx="8629759" cy="36244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03848" y="2276872"/>
            <a:ext cx="2808312" cy="79208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203848" y="4149080"/>
            <a:ext cx="5544616" cy="86409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45" y="-73890"/>
            <a:ext cx="9250885" cy="135156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50" y="1351561"/>
            <a:ext cx="7228346" cy="4582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1772816"/>
            <a:ext cx="3231103" cy="64807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" y="2708920"/>
            <a:ext cx="9121006" cy="144015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59" y="4347176"/>
            <a:ext cx="3689948" cy="59399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46" y="5281876"/>
            <a:ext cx="9250887" cy="124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2" y="239548"/>
            <a:ext cx="2346687" cy="312764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66" y="1772816"/>
            <a:ext cx="3573012" cy="504388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8"/>
            <a:ext cx="3193057" cy="496105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58" y="5445224"/>
            <a:ext cx="2695748" cy="64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1" y="332656"/>
            <a:ext cx="8229600" cy="1143000"/>
          </a:xfrm>
        </p:spPr>
        <p:txBody>
          <a:bodyPr/>
          <a:lstStyle/>
          <a:p>
            <a:r>
              <a:rPr lang="lv-LV" b="1" dirty="0" err="1" smtClean="0">
                <a:solidFill>
                  <a:schemeClr val="accent3"/>
                </a:solidFill>
              </a:rPr>
              <a:t>Aizdavumi</a:t>
            </a:r>
            <a:r>
              <a:rPr lang="lv-LV" b="1" dirty="0" smtClean="0">
                <a:solidFill>
                  <a:schemeClr val="accent3"/>
                </a:solidFill>
              </a:rPr>
              <a:t> </a:t>
            </a:r>
            <a:r>
              <a:rPr lang="lv-LV" b="1" dirty="0" err="1" smtClean="0">
                <a:solidFill>
                  <a:schemeClr val="accent3"/>
                </a:solidFill>
              </a:rPr>
              <a:t>školānim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r>
              <a:rPr lang="lv-LV" dirty="0" smtClean="0">
                <a:solidFill>
                  <a:schemeClr val="tx2"/>
                </a:solidFill>
              </a:rPr>
              <a:t>Kas </a:t>
            </a:r>
            <a:r>
              <a:rPr lang="lv-LV" dirty="0" err="1" smtClean="0">
                <a:solidFill>
                  <a:schemeClr val="tx2"/>
                </a:solidFill>
              </a:rPr>
              <a:t>tī</a:t>
            </a:r>
            <a:r>
              <a:rPr lang="lv-LV" dirty="0" smtClean="0">
                <a:solidFill>
                  <a:schemeClr val="tx2"/>
                </a:solidFill>
              </a:rPr>
              <a:t> ir par </a:t>
            </a:r>
            <a:r>
              <a:rPr lang="lv-LV" dirty="0" err="1" smtClean="0">
                <a:solidFill>
                  <a:schemeClr val="tx2"/>
                </a:solidFill>
              </a:rPr>
              <a:t>nūsaukumim</a:t>
            </a:r>
            <a:r>
              <a:rPr lang="lv-LV" dirty="0" smtClean="0">
                <a:solidFill>
                  <a:schemeClr val="tx2"/>
                </a:solidFill>
              </a:rPr>
              <a:t> (</a:t>
            </a:r>
            <a:r>
              <a:rPr lang="lv-LV" i="1" dirty="0" err="1" smtClean="0">
                <a:solidFill>
                  <a:schemeClr val="tx2"/>
                </a:solidFill>
              </a:rPr>
              <a:t>Bārzi</a:t>
            </a:r>
            <a:r>
              <a:rPr lang="lv-LV" i="1" dirty="0" smtClean="0">
                <a:solidFill>
                  <a:schemeClr val="tx2"/>
                </a:solidFill>
              </a:rPr>
              <a:t>, </a:t>
            </a:r>
            <a:r>
              <a:rPr lang="lv-LV" i="1" dirty="0" err="1" smtClean="0">
                <a:solidFill>
                  <a:schemeClr val="tx2"/>
                </a:solidFill>
              </a:rPr>
              <a:t>Veituli</a:t>
            </a:r>
            <a:r>
              <a:rPr lang="lv-LV" i="1" dirty="0" smtClean="0">
                <a:solidFill>
                  <a:schemeClr val="tx2"/>
                </a:solidFill>
              </a:rPr>
              <a:t>, </a:t>
            </a:r>
            <a:r>
              <a:rPr lang="lv-LV" i="1" dirty="0" err="1" smtClean="0">
                <a:solidFill>
                  <a:schemeClr val="tx2"/>
                </a:solidFill>
              </a:rPr>
              <a:t>Ūši</a:t>
            </a:r>
            <a:r>
              <a:rPr lang="lv-LV" dirty="0" smtClean="0">
                <a:solidFill>
                  <a:schemeClr val="tx2"/>
                </a:solidFill>
              </a:rPr>
              <a:t>)?</a:t>
            </a:r>
          </a:p>
          <a:p>
            <a:r>
              <a:rPr lang="lv-LV" dirty="0" smtClean="0">
                <a:solidFill>
                  <a:schemeClr val="tx2"/>
                </a:solidFill>
              </a:rPr>
              <a:t>Kuri </a:t>
            </a:r>
            <a:r>
              <a:rPr lang="lv-LV" dirty="0" err="1" smtClean="0">
                <a:solidFill>
                  <a:schemeClr val="tx2"/>
                </a:solidFill>
              </a:rPr>
              <a:t>cyti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kūki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Latgolā</a:t>
            </a:r>
            <a:r>
              <a:rPr lang="lv-LV" dirty="0" smtClean="0">
                <a:solidFill>
                  <a:schemeClr val="tx2"/>
                </a:solidFill>
              </a:rPr>
              <a:t> (</a:t>
            </a:r>
            <a:r>
              <a:rPr lang="lv-LV" dirty="0" err="1" smtClean="0">
                <a:solidFill>
                  <a:schemeClr val="tx2"/>
                </a:solidFill>
              </a:rPr>
              <a:t>Latvejā</a:t>
            </a:r>
            <a:r>
              <a:rPr lang="lv-LV" dirty="0" smtClean="0">
                <a:solidFill>
                  <a:schemeClr val="tx2"/>
                </a:solidFill>
              </a:rPr>
              <a:t>) ir </a:t>
            </a:r>
            <a:r>
              <a:rPr lang="lv-LV" dirty="0" err="1" smtClean="0">
                <a:solidFill>
                  <a:schemeClr val="tx2"/>
                </a:solidFill>
              </a:rPr>
              <a:t>izmontuoti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smtClean="0">
                <a:solidFill>
                  <a:schemeClr val="tx2"/>
                </a:solidFill>
              </a:rPr>
              <a:t>sātu </a:t>
            </a:r>
            <a:r>
              <a:rPr lang="lv-LV" dirty="0" err="1" smtClean="0">
                <a:solidFill>
                  <a:schemeClr val="tx2"/>
                </a:solidFill>
              </a:rPr>
              <a:t>nūsaukumūs</a:t>
            </a:r>
            <a:r>
              <a:rPr lang="lv-LV" dirty="0" smtClean="0">
                <a:solidFill>
                  <a:schemeClr val="tx2"/>
                </a:solidFill>
              </a:rPr>
              <a:t>?</a:t>
            </a:r>
          </a:p>
          <a:p>
            <a:r>
              <a:rPr lang="lv-LV" dirty="0" smtClean="0">
                <a:solidFill>
                  <a:schemeClr val="tx2"/>
                </a:solidFill>
              </a:rPr>
              <a:t>Kurā skaitlī?</a:t>
            </a:r>
            <a:endParaRPr lang="lv-LV" dirty="0">
              <a:solidFill>
                <a:schemeClr val="tx2"/>
              </a:solidFill>
            </a:endParaRPr>
          </a:p>
          <a:p>
            <a:r>
              <a:rPr lang="lv-LV" dirty="0" err="1" smtClean="0">
                <a:solidFill>
                  <a:schemeClr val="tx2"/>
                </a:solidFill>
              </a:rPr>
              <a:t>Kai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izrunoj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itūs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vuordus</a:t>
            </a:r>
            <a:r>
              <a:rPr lang="lv-LV" dirty="0" smtClean="0">
                <a:solidFill>
                  <a:schemeClr val="tx2"/>
                </a:solidFill>
              </a:rPr>
              <a:t>? </a:t>
            </a:r>
            <a:r>
              <a:rPr lang="lv-LV" dirty="0" err="1" smtClean="0">
                <a:solidFill>
                  <a:schemeClr val="tx2"/>
                </a:solidFill>
              </a:rPr>
              <a:t>Kaidu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smtClean="0">
                <a:solidFill>
                  <a:schemeClr val="tx2"/>
                </a:solidFill>
              </a:rPr>
              <a:t>skaņu </a:t>
            </a:r>
            <a:r>
              <a:rPr lang="lv-LV" dirty="0" err="1" smtClean="0">
                <a:solidFill>
                  <a:schemeClr val="tx2"/>
                </a:solidFill>
              </a:rPr>
              <a:t>dzierdim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golūtnē</a:t>
            </a:r>
            <a:r>
              <a:rPr lang="lv-LV" dirty="0" smtClean="0">
                <a:solidFill>
                  <a:schemeClr val="tx2"/>
                </a:solidFill>
              </a:rPr>
              <a:t>? </a:t>
            </a:r>
            <a:r>
              <a:rPr lang="lv-LV" dirty="0" err="1" smtClean="0">
                <a:solidFill>
                  <a:schemeClr val="tx2"/>
                </a:solidFill>
              </a:rPr>
              <a:t>Kaids</a:t>
            </a:r>
            <a:r>
              <a:rPr lang="lv-LV" dirty="0" smtClean="0">
                <a:solidFill>
                  <a:schemeClr val="tx2"/>
                </a:solidFill>
              </a:rPr>
              <a:t> burts ir </a:t>
            </a:r>
            <a:r>
              <a:rPr lang="lv-LV" dirty="0" err="1" smtClean="0">
                <a:solidFill>
                  <a:schemeClr val="tx2"/>
                </a:solidFill>
              </a:rPr>
              <a:t>radzams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golūtnē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rokstu</a:t>
            </a:r>
            <a:r>
              <a:rPr lang="lv-LV" dirty="0" smtClean="0">
                <a:solidFill>
                  <a:schemeClr val="tx2"/>
                </a:solidFill>
              </a:rPr>
              <a:t> formā?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137" y="1103385"/>
            <a:ext cx="4642213" cy="994172"/>
          </a:xfrm>
        </p:spPr>
        <p:txBody>
          <a:bodyPr>
            <a:normAutofit fontScale="90000"/>
          </a:bodyPr>
          <a:lstStyle/>
          <a:p>
            <a:r>
              <a:rPr lang="lv-LV" sz="2100" dirty="0"/>
              <a:t>Olūts: </a:t>
            </a:r>
            <a:r>
              <a:rPr lang="lv-LV" sz="2100" dirty="0">
                <a:hlinkClick r:id="rId2"/>
              </a:rPr>
              <a:t>https://www.lakuga.lv/2022/05/10/latgalisu-rokstu-voludys-nudarbeiba-ii</a:t>
            </a:r>
            <a:r>
              <a:rPr lang="lv-LV" sz="2100" dirty="0" smtClean="0">
                <a:hlinkClick r:id="rId2"/>
              </a:rPr>
              <a:t>/</a:t>
            </a:r>
            <a:r>
              <a:rPr lang="lv-LV" sz="2100" dirty="0" smtClean="0"/>
              <a:t> </a:t>
            </a:r>
            <a:endParaRPr lang="en-US" sz="21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48" y="2782136"/>
            <a:ext cx="6004320" cy="4075864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739"/>
            <a:ext cx="4139952" cy="32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err="1" smtClean="0">
                <a:solidFill>
                  <a:schemeClr val="accent3"/>
                </a:solidFill>
              </a:rPr>
              <a:t>Vuorda</a:t>
            </a:r>
            <a:r>
              <a:rPr lang="lv-LV" b="1" dirty="0" smtClean="0">
                <a:solidFill>
                  <a:schemeClr val="accent3"/>
                </a:solidFill>
              </a:rPr>
              <a:t> </a:t>
            </a:r>
            <a:r>
              <a:rPr lang="lv-LV" b="1" i="1" dirty="0" err="1" smtClean="0">
                <a:solidFill>
                  <a:schemeClr val="accent3"/>
                </a:solidFill>
              </a:rPr>
              <a:t>bārzs</a:t>
            </a:r>
            <a:r>
              <a:rPr lang="lv-LV" b="1" dirty="0" smtClean="0">
                <a:solidFill>
                  <a:schemeClr val="accent3"/>
                </a:solidFill>
              </a:rPr>
              <a:t> </a:t>
            </a:r>
            <a:r>
              <a:rPr lang="lv-LV" b="1" dirty="0" err="1" smtClean="0">
                <a:solidFill>
                  <a:schemeClr val="accent3"/>
                </a:solidFill>
              </a:rPr>
              <a:t>izpiete</a:t>
            </a:r>
            <a:r>
              <a:rPr lang="lv-LV" b="1" dirty="0" smtClean="0">
                <a:solidFill>
                  <a:schemeClr val="accent3"/>
                </a:solidFill>
              </a:rPr>
              <a:t> korpusā </a:t>
            </a:r>
            <a:r>
              <a:rPr lang="lv-LV" b="1" dirty="0" err="1" smtClean="0">
                <a:solidFill>
                  <a:schemeClr val="accent3"/>
                </a:solidFill>
              </a:rPr>
              <a:t>MuLa</a:t>
            </a:r>
            <a:r>
              <a:rPr lang="lv-LV" b="1" dirty="0" smtClean="0">
                <a:solidFill>
                  <a:schemeClr val="accent3"/>
                </a:solidFill>
              </a:rPr>
              <a:t>?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>
                <a:solidFill>
                  <a:schemeClr val="tx2"/>
                </a:solidFill>
              </a:rPr>
              <a:t>b</a:t>
            </a:r>
            <a:r>
              <a:rPr lang="lv-LV" dirty="0" err="1" smtClean="0">
                <a:solidFill>
                  <a:schemeClr val="tx2"/>
                </a:solidFill>
              </a:rPr>
              <a:t>ārz</a:t>
            </a:r>
            <a:r>
              <a:rPr lang="lv-LV" dirty="0" smtClean="0">
                <a:solidFill>
                  <a:schemeClr val="tx2"/>
                </a:solidFill>
              </a:rPr>
              <a:t>*</a:t>
            </a:r>
          </a:p>
          <a:p>
            <a:pPr marL="0" indent="0">
              <a:buNone/>
            </a:pPr>
            <a:endParaRPr lang="lv-LV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lv-LV" dirty="0" err="1" smtClean="0">
                <a:solidFill>
                  <a:schemeClr val="tx2"/>
                </a:solidFill>
              </a:rPr>
              <a:t>Kaidūs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vuordu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savīnuojumūs</a:t>
            </a:r>
            <a:r>
              <a:rPr lang="lv-LV" dirty="0" smtClean="0">
                <a:solidFill>
                  <a:schemeClr val="tx2"/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lv-LV" dirty="0" smtClean="0">
                <a:solidFill>
                  <a:schemeClr val="tx2"/>
                </a:solidFill>
              </a:rPr>
              <a:t>Kur </a:t>
            </a:r>
            <a:r>
              <a:rPr lang="lv-LV" dirty="0" err="1" smtClean="0">
                <a:solidFill>
                  <a:schemeClr val="tx2"/>
                </a:solidFill>
              </a:rPr>
              <a:t>lītuots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īpašeibys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vuorda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funkcejā</a:t>
            </a:r>
            <a:r>
              <a:rPr lang="lv-LV" dirty="0" smtClean="0">
                <a:solidFill>
                  <a:schemeClr val="tx2"/>
                </a:solidFill>
              </a:rPr>
              <a:t> (vsk. i dsk. </a:t>
            </a:r>
            <a:r>
              <a:rPr lang="lv-LV" dirty="0" smtClean="0">
                <a:solidFill>
                  <a:schemeClr val="tx2"/>
                </a:solidFill>
              </a:rPr>
              <a:t>G.)? </a:t>
            </a:r>
            <a:r>
              <a:rPr lang="lv-LV" dirty="0" err="1" smtClean="0">
                <a:solidFill>
                  <a:schemeClr val="tx2"/>
                </a:solidFill>
              </a:rPr>
              <a:t>Kaidys</a:t>
            </a:r>
            <a:r>
              <a:rPr lang="lv-LV" dirty="0" smtClean="0">
                <a:solidFill>
                  <a:schemeClr val="tx2"/>
                </a:solidFill>
              </a:rPr>
              <a:t> ir </a:t>
            </a:r>
            <a:r>
              <a:rPr lang="lv-LV" dirty="0" err="1" smtClean="0">
                <a:solidFill>
                  <a:schemeClr val="tx2"/>
                </a:solidFill>
              </a:rPr>
              <a:t>tipiskuokuos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vuordkūpys</a:t>
            </a:r>
            <a:r>
              <a:rPr lang="lv-LV" dirty="0" smtClean="0">
                <a:solidFill>
                  <a:schemeClr val="tx2"/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lv-LV" dirty="0" err="1">
                <a:solidFill>
                  <a:schemeClr val="tx2"/>
                </a:solidFill>
              </a:rPr>
              <a:t>Kaidi</a:t>
            </a:r>
            <a:r>
              <a:rPr lang="lv-LV" dirty="0">
                <a:solidFill>
                  <a:schemeClr val="tx2"/>
                </a:solidFill>
              </a:rPr>
              <a:t> </a:t>
            </a:r>
            <a:r>
              <a:rPr lang="lv-LV" dirty="0" err="1">
                <a:solidFill>
                  <a:schemeClr val="tx2"/>
                </a:solidFill>
              </a:rPr>
              <a:t>kūki</a:t>
            </a:r>
            <a:r>
              <a:rPr lang="lv-LV" dirty="0">
                <a:solidFill>
                  <a:schemeClr val="tx2"/>
                </a:solidFill>
              </a:rPr>
              <a:t> </a:t>
            </a:r>
            <a:r>
              <a:rPr lang="lv-LV" dirty="0" err="1">
                <a:solidFill>
                  <a:schemeClr val="tx2"/>
                </a:solidFill>
              </a:rPr>
              <a:t>kūpā</a:t>
            </a:r>
            <a:r>
              <a:rPr lang="lv-LV" dirty="0">
                <a:solidFill>
                  <a:schemeClr val="tx2"/>
                </a:solidFill>
              </a:rPr>
              <a:t> ar </a:t>
            </a:r>
            <a:r>
              <a:rPr lang="lv-LV" dirty="0" err="1">
                <a:solidFill>
                  <a:schemeClr val="tx2"/>
                </a:solidFill>
              </a:rPr>
              <a:t>bārzu</a:t>
            </a:r>
            <a:r>
              <a:rPr lang="lv-LV" dirty="0">
                <a:solidFill>
                  <a:schemeClr val="tx2"/>
                </a:solidFill>
              </a:rPr>
              <a:t> </a:t>
            </a:r>
            <a:r>
              <a:rPr lang="lv-LV" dirty="0" err="1">
                <a:solidFill>
                  <a:schemeClr val="tx2"/>
                </a:solidFill>
              </a:rPr>
              <a:t>nūsaukti</a:t>
            </a:r>
            <a:r>
              <a:rPr lang="lv-LV" dirty="0">
                <a:solidFill>
                  <a:schemeClr val="tx2"/>
                </a:solidFill>
              </a:rPr>
              <a:t> </a:t>
            </a:r>
            <a:r>
              <a:rPr lang="lv-LV" dirty="0" err="1">
                <a:solidFill>
                  <a:schemeClr val="tx2"/>
                </a:solidFill>
              </a:rPr>
              <a:t>vysbīžuok</a:t>
            </a:r>
            <a:r>
              <a:rPr lang="lv-LV" dirty="0">
                <a:solidFill>
                  <a:schemeClr val="tx2"/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lv-LV" dirty="0" err="1" smtClean="0">
                <a:solidFill>
                  <a:schemeClr val="tx2"/>
                </a:solidFill>
              </a:rPr>
              <a:t>Kurūs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kontekstūs</a:t>
            </a:r>
            <a:r>
              <a:rPr lang="lv-LV" dirty="0" smtClean="0">
                <a:solidFill>
                  <a:schemeClr val="tx2"/>
                </a:solidFill>
              </a:rPr>
              <a:t>?</a:t>
            </a:r>
          </a:p>
          <a:p>
            <a:pPr>
              <a:buFontTx/>
              <a:buChar char="-"/>
            </a:pPr>
            <a:endParaRPr lang="lv-LV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lv-LV" dirty="0">
              <a:solidFill>
                <a:schemeClr val="tx2"/>
              </a:solidFill>
            </a:endParaRPr>
          </a:p>
          <a:p>
            <a:endParaRPr lang="lv-LV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21BCA6178071DF40B77FE0B4895F09C9" ma:contentTypeVersion="0" ma:contentTypeDescription="Izveidot jaunu dokumentu." ma:contentTypeScope="" ma:versionID="5a884a26012746292c5fe30746438c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e327ae622902cd8b42a997839a5224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F45567-46B4-42AB-8685-B58783185C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38CB986-267B-40F5-8DA6-C6CF7D2C48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83918A-3EA7-4F93-A1ED-EA211D659F95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</TotalTime>
  <Words>229</Words>
  <Application>Microsoft Office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Teksts  Vuords i tuo nūzeime  nūvoda izpietis kontekstā Volūdu korpusi Školāns – aktivs volūdys atkluojiejs </vt:lpstr>
      <vt:lpstr>Saturs</vt:lpstr>
      <vt:lpstr>Lokalajā vidē balsteits vuiceibu process (Place-based education)</vt:lpstr>
      <vt:lpstr>PowerPoint Presentation</vt:lpstr>
      <vt:lpstr>PowerPoint Presentation</vt:lpstr>
      <vt:lpstr>PowerPoint Presentation</vt:lpstr>
      <vt:lpstr>Aizdavumi školānim</vt:lpstr>
      <vt:lpstr>Olūts: https://www.lakuga.lv/2022/05/10/latgalisu-rokstu-voludys-nudarbeiba-ii/ </vt:lpstr>
      <vt:lpstr>Vuorda bārzs izpiete korpusā MuLa?</vt:lpstr>
      <vt:lpstr>PowerPoint Presentation</vt:lpstr>
      <vt:lpstr>Bārzs: Simboliskuo nūzeime</vt:lpstr>
      <vt:lpstr>  https://mularkorpuss.rta.lv </vt:lpstr>
      <vt:lpstr>bērzs</vt:lpstr>
      <vt:lpstr>Paļdis par viereibu!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Sanita</cp:lastModifiedBy>
  <cp:revision>60</cp:revision>
  <cp:lastPrinted>2018-09-19T12:02:51Z</cp:lastPrinted>
  <dcterms:created xsi:type="dcterms:W3CDTF">2017-02-06T18:09:18Z</dcterms:created>
  <dcterms:modified xsi:type="dcterms:W3CDTF">2022-10-10T06:19:28Z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0x01010021BCA6178071DF40B77FE0B4895F09C9</vt:lpwstr>
  </property>
  <property fmtid="{D5CDD505-2E9C-101B-9397-08002B2CF9AE}" pid="3" name="Order">
    <vt:r8>2200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  <property fmtid="{D5CDD505-2E9C-101B-9397-08002B2CF9AE}" pid="11" name="ComplianceAssetId">
    <vt:lpwstr/>
  </property>
</Properties>
</file>